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0"/>
  </p:notesMasterIdLst>
  <p:sldIdLst>
    <p:sldId id="256" r:id="rId2"/>
    <p:sldId id="318" r:id="rId3"/>
    <p:sldId id="405" r:id="rId4"/>
    <p:sldId id="427" r:id="rId5"/>
    <p:sldId id="418" r:id="rId6"/>
    <p:sldId id="376" r:id="rId7"/>
    <p:sldId id="387" r:id="rId8"/>
    <p:sldId id="426" r:id="rId9"/>
    <p:sldId id="349" r:id="rId10"/>
    <p:sldId id="416" r:id="rId11"/>
    <p:sldId id="408" r:id="rId12"/>
    <p:sldId id="390" r:id="rId13"/>
    <p:sldId id="402" r:id="rId14"/>
    <p:sldId id="351" r:id="rId15"/>
    <p:sldId id="285" r:id="rId16"/>
    <p:sldId id="420" r:id="rId17"/>
    <p:sldId id="421" r:id="rId18"/>
    <p:sldId id="422" r:id="rId19"/>
    <p:sldId id="423" r:id="rId20"/>
    <p:sldId id="424" r:id="rId21"/>
    <p:sldId id="425" r:id="rId22"/>
    <p:sldId id="331" r:id="rId23"/>
    <p:sldId id="332" r:id="rId24"/>
    <p:sldId id="364" r:id="rId25"/>
    <p:sldId id="311" r:id="rId26"/>
    <p:sldId id="340" r:id="rId27"/>
    <p:sldId id="428" r:id="rId28"/>
    <p:sldId id="271" r:id="rId29"/>
    <p:sldId id="341" r:id="rId30"/>
    <p:sldId id="272" r:id="rId31"/>
    <p:sldId id="379" r:id="rId32"/>
    <p:sldId id="310" r:id="rId33"/>
    <p:sldId id="412" r:id="rId34"/>
    <p:sldId id="370" r:id="rId35"/>
    <p:sldId id="397" r:id="rId36"/>
    <p:sldId id="398" r:id="rId37"/>
    <p:sldId id="399" r:id="rId38"/>
    <p:sldId id="400" r:id="rId39"/>
    <p:sldId id="303" r:id="rId40"/>
    <p:sldId id="419" r:id="rId41"/>
    <p:sldId id="304" r:id="rId42"/>
    <p:sldId id="413" r:id="rId43"/>
    <p:sldId id="414" r:id="rId44"/>
    <p:sldId id="305" r:id="rId45"/>
    <p:sldId id="403" r:id="rId46"/>
    <p:sldId id="389" r:id="rId47"/>
    <p:sldId id="415" r:id="rId48"/>
    <p:sldId id="388" r:id="rId4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9519" autoAdjust="0"/>
  </p:normalViewPr>
  <p:slideViewPr>
    <p:cSldViewPr>
      <p:cViewPr varScale="1">
        <p:scale>
          <a:sx n="115" d="100"/>
          <a:sy n="115" d="100"/>
        </p:scale>
        <p:origin x="15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Финансово-лицевые счета физических лиц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Финансово-лицевые счета физических лиц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07-4D88-A65B-961AEA40274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07-4D88-A65B-961AEA402749}"/>
              </c:ext>
            </c:extLst>
          </c:dPt>
          <c:dLbls>
            <c:dLbl>
              <c:idx val="0"/>
              <c:layout>
                <c:manualLayout>
                  <c:x val="0.11628983062741532"/>
                  <c:y val="-6.181266305008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07-4D88-A65B-961AEA402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Добросовестные плательщики</c:v>
                </c:pt>
                <c:pt idx="1">
                  <c:v>Должники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44556</c:v>
                </c:pt>
                <c:pt idx="1">
                  <c:v>4036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B-4F2A-ADAC-49F43DE6D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Договоры </a:t>
            </a:r>
            <a:endPara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>
                <a:solidFill>
                  <a:srgbClr val="FF0000"/>
                </a:solidFill>
              </a:defRPr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юридическими лицами</a:t>
            </a:r>
          </a:p>
        </c:rich>
      </c:tx>
      <c:layout>
        <c:manualLayout>
          <c:xMode val="edge"/>
          <c:yMode val="edge"/>
          <c:x val="0.34081734190171875"/>
          <c:y val="6.8275704582900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545905774335808"/>
          <c:y val="0.27968887537622661"/>
          <c:w val="0.40726278985169573"/>
          <c:h val="0.4496350917348975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Договоры с юридическими лицами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C-419B-8820-54B9BB56449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C-419B-8820-54B9BB56449B}"/>
              </c:ext>
            </c:extLst>
          </c:dPt>
          <c:dLbls>
            <c:dLbl>
              <c:idx val="0"/>
              <c:layout>
                <c:manualLayout>
                  <c:x val="0.13273261040144071"/>
                  <c:y val="-6.2502074473946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0C-419B-8820-54B9BB564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Добросовестные плательщики</c:v>
                </c:pt>
                <c:pt idx="1">
                  <c:v>Должники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0C-419B-8820-54B9BB564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2060"/>
                </a:solidFill>
              </a:rPr>
              <a:t>Административные</a:t>
            </a:r>
            <a:r>
              <a:rPr lang="ru-RU" baseline="0" dirty="0" smtClean="0">
                <a:solidFill>
                  <a:srgbClr val="002060"/>
                </a:solidFill>
              </a:rPr>
              <a:t> дела в отношении родителей</a:t>
            </a:r>
            <a:endParaRPr lang="ru-RU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31-4B1B-9833-7A3BD3A55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31-4B1B-9833-7A3BD3A55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31-4B1B-9833-7A3BD3A551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31-4B1B-9833-7A3BD3A551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B31-4B1B-9833-7A3BD3A551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B31-4B1B-9833-7A3BD3A551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Штраф</c:v>
                </c:pt>
                <c:pt idx="1">
                  <c:v>Предупреждение</c:v>
                </c:pt>
                <c:pt idx="2">
                  <c:v>Прекращено производство</c:v>
                </c:pt>
                <c:pt idx="3">
                  <c:v>Возвращено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142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8-474C-9A1F-8F3D3D15C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760884231690389"/>
          <c:y val="0.2190002293746085"/>
          <c:w val="0.44239115768309617"/>
          <c:h val="0.687264486727577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noFill/>
              </a:ln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2060"/>
                </a:solidFill>
              </a:rPr>
              <a:t>Административные</a:t>
            </a:r>
            <a:r>
              <a:rPr lang="ru-RU" baseline="0" dirty="0" smtClean="0">
                <a:solidFill>
                  <a:srgbClr val="002060"/>
                </a:solidFill>
              </a:rPr>
              <a:t> протоколы в отношении несовершеннолетних</a:t>
            </a:r>
            <a:endParaRPr lang="ru-RU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720184096120745E-4"/>
          <c:y val="0.22303846876276878"/>
          <c:w val="0.58597006981009392"/>
          <c:h val="0.60004961375749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31-4B1B-9833-7A3BD3A55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31-4B1B-9833-7A3BD3A55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31-4B1B-9833-7A3BD3A551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31-4B1B-9833-7A3BD3A551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B31-4B1B-9833-7A3BD3A551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B31-4B1B-9833-7A3BD3A551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Ч. 1 ст. 6.24 (курение)</c:v>
                </c:pt>
                <c:pt idx="1">
                  <c:v>Ст. 20.20, 20.21 (распитие алкогольной продукции)</c:v>
                </c:pt>
                <c:pt idx="2">
                  <c:v>Ст 18.8 (нарушение норм пребывания на территории РФ)</c:v>
                </c:pt>
                <c:pt idx="3">
                  <c:v>Ст. 6.9 (употребление наркотических средств)</c:v>
                </c:pt>
                <c:pt idx="4">
                  <c:v>Ст. 7.27 (мелкое хищение)</c:v>
                </c:pt>
                <c:pt idx="5">
                  <c:v>Ст. 12 (нарушение ПДД)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</c:v>
                </c:pt>
                <c:pt idx="1">
                  <c:v>18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8-474C-9A1F-8F3D3D15C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46959241962276982"/>
          <c:y val="0.11610272065585113"/>
          <c:w val="0.53040759587732511"/>
          <c:h val="0.75953647931637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ln>
                <a:noFill/>
              </a:ln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2060"/>
                </a:solidFill>
              </a:rPr>
              <a:t>Поступившие протоколы</a:t>
            </a:r>
            <a:r>
              <a:rPr lang="ru-RU" baseline="0" dirty="0" smtClean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r>
              <a:rPr lang="ru-RU" baseline="0" dirty="0" smtClean="0">
                <a:solidFill>
                  <a:srgbClr val="002060"/>
                </a:solidFill>
              </a:rPr>
              <a:t>по делам об административных правонарушениях</a:t>
            </a:r>
            <a:endParaRPr lang="ru-RU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511613025903108"/>
          <c:y val="0"/>
          <c:w val="0.67060924854503345"/>
          <c:h val="0.876025103415001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5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31-4B1B-9833-7A3BD3A55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31-4B1B-9833-7A3BD3A55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31-4B1B-9833-7A3BD3A551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31-4B1B-9833-7A3BD3A551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B31-4B1B-9833-7A3BD3A551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B31-4B1B-9833-7A3BD3A551DF}"/>
              </c:ext>
            </c:extLst>
          </c:dPt>
          <c:dLbls>
            <c:dLbl>
              <c:idx val="0"/>
              <c:layout>
                <c:manualLayout>
                  <c:x val="-3.6508096322630822E-2"/>
                  <c:y val="3.5070634396929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B31-4B1B-9833-7A3BD3A551DF}"/>
                </c:ext>
              </c:extLst>
            </c:dLbl>
            <c:dLbl>
              <c:idx val="2"/>
              <c:layout>
                <c:manualLayout>
                  <c:x val="4.617368903455172E-2"/>
                  <c:y val="2.39841205645071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B31-4B1B-9833-7A3BD3A551DF}"/>
                </c:ext>
              </c:extLst>
            </c:dLbl>
            <c:dLbl>
              <c:idx val="3"/>
              <c:layout>
                <c:manualLayout>
                  <c:x val="6.7775188440600612E-2"/>
                  <c:y val="2.6300935879151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31-4B1B-9833-7A3BD3A551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Штраф</c:v>
                </c:pt>
                <c:pt idx="1">
                  <c:v>Предупреждение</c:v>
                </c:pt>
                <c:pt idx="2">
                  <c:v>Возвращено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44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8-474C-9A1F-8F3D3D15C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7818714587268085E-2"/>
          <c:y val="0.57627787593038027"/>
          <c:w val="0.91351526942760763"/>
          <c:h val="0.31105032745127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642974535396451E-2"/>
          <c:y val="4.4498348568178039E-3"/>
          <c:w val="0.9665506514601826"/>
          <c:h val="0.76353682685079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r"/>
            </a:scene3d>
            <a:sp3d prstMaterial="matte">
              <a:bevelT w="1905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Благоустройство и содержание дворовых территорий</c:v>
                </c:pt>
                <c:pt idx="1">
                  <c:v>Содержание и эксплуатация жилищного фонда</c:v>
                </c:pt>
                <c:pt idx="2">
                  <c:v>Капитальный ремонт МКД</c:v>
                </c:pt>
                <c:pt idx="3">
                  <c:v>Гаражное хозяйство, расширение зоны платных парковок</c:v>
                </c:pt>
                <c:pt idx="4">
                  <c:v>Социальная сфера</c:v>
                </c:pt>
                <c:pt idx="5">
                  <c:v>Торговля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1783</c:v>
                </c:pt>
                <c:pt idx="1">
                  <c:v>1891</c:v>
                </c:pt>
                <c:pt idx="2">
                  <c:v>1159</c:v>
                </c:pt>
                <c:pt idx="3">
                  <c:v>721</c:v>
                </c:pt>
                <c:pt idx="4">
                  <c:v>120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FC-470E-90B2-3FA9B14310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95000"/>
                  </a:schemeClr>
                </a:gs>
                <a:gs pos="100000">
                  <a:schemeClr val="accent3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r"/>
            </a:scene3d>
            <a:sp3d prstMaterial="matte">
              <a:bevelT w="1905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Благоустройство и содержание дворовых территорий</c:v>
                </c:pt>
                <c:pt idx="1">
                  <c:v>Содержание и эксплуатация жилищного фонда</c:v>
                </c:pt>
                <c:pt idx="2">
                  <c:v>Капитальный ремонт МКД</c:v>
                </c:pt>
                <c:pt idx="3">
                  <c:v>Гаражное хозяйство, расширение зоны платных парковок</c:v>
                </c:pt>
                <c:pt idx="4">
                  <c:v>Социальная сфера</c:v>
                </c:pt>
                <c:pt idx="5">
                  <c:v>Торговля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1379</c:v>
                </c:pt>
                <c:pt idx="1">
                  <c:v>2110</c:v>
                </c:pt>
                <c:pt idx="2">
                  <c:v>1417</c:v>
                </c:pt>
                <c:pt idx="3">
                  <c:v>580</c:v>
                </c:pt>
                <c:pt idx="4">
                  <c:v>514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FC-470E-90B2-3FA9B14310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80233152"/>
        <c:axId val="1080233568"/>
      </c:barChart>
      <c:catAx>
        <c:axId val="108023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0233568"/>
        <c:crosses val="autoZero"/>
        <c:auto val="1"/>
        <c:lblAlgn val="ctr"/>
        <c:lblOffset val="100"/>
        <c:noMultiLvlLbl val="0"/>
      </c:catAx>
      <c:valAx>
        <c:axId val="1080233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023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807593696485843"/>
          <c:y val="0.25557311157505408"/>
          <c:w val="0.45038398511276523"/>
          <c:h val="7.4726742473866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обращения </a:t>
            </a:r>
            <a:r>
              <a:rPr lang="ru-RU" dirty="0"/>
              <a:t>на портал Правительства Москвы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"</a:t>
            </a:r>
            <a:r>
              <a:rPr lang="ru-RU" dirty="0"/>
              <a:t>Наш Город" по категориям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Обращения на портал Правительства Москвы "Наш Город" по категориям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57-4941-8DDE-A415346996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57-4941-8DDE-A415346996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57-4941-8DDE-A415346996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57-4941-8DDE-A415346996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57-4941-8DDE-A415346996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D57-4941-8DDE-A4153469960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D57-4941-8DDE-A4153469960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D57-4941-8DDE-A4153469960F}"/>
              </c:ext>
            </c:extLst>
          </c:dPt>
          <c:dLbls>
            <c:dLbl>
              <c:idx val="0"/>
              <c:layout>
                <c:manualLayout>
                  <c:x val="7.1210011828618441E-2"/>
                  <c:y val="2.3833688148764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57-4941-8DDE-A4153469960F}"/>
                </c:ext>
              </c:extLst>
            </c:dLbl>
            <c:dLbl>
              <c:idx val="1"/>
              <c:layout>
                <c:manualLayout>
                  <c:x val="-7.2693553741714656E-2"/>
                  <c:y val="1.43002128892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57-4941-8DDE-A4153469960F}"/>
                </c:ext>
              </c:extLst>
            </c:dLbl>
            <c:dLbl>
              <c:idx val="2"/>
              <c:layout>
                <c:manualLayout>
                  <c:x val="-3.7088547827405435E-2"/>
                  <c:y val="-3.575053222314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57-4941-8DDE-A4153469960F}"/>
                </c:ext>
              </c:extLst>
            </c:dLbl>
            <c:dLbl>
              <c:idx val="3"/>
              <c:layout>
                <c:manualLayout>
                  <c:x val="-2.818729634882813E-2"/>
                  <c:y val="-7.626780207604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57-4941-8DDE-A4153469960F}"/>
                </c:ext>
              </c:extLst>
            </c:dLbl>
            <c:dLbl>
              <c:idx val="4"/>
              <c:layout>
                <c:manualLayout>
                  <c:x val="-1.483541913096163E-3"/>
                  <c:y val="-7.3884433261169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57-4941-8DDE-A4153469960F}"/>
                </c:ext>
              </c:extLst>
            </c:dLbl>
            <c:dLbl>
              <c:idx val="5"/>
              <c:layout>
                <c:manualLayout>
                  <c:x val="6.2308760350041133E-2"/>
                  <c:y val="-6.911769563141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57-4941-8DDE-A4153469960F}"/>
                </c:ext>
              </c:extLst>
            </c:dLbl>
            <c:dLbl>
              <c:idx val="6"/>
              <c:layout>
                <c:manualLayout>
                  <c:x val="2.6703754435731912E-2"/>
                  <c:y val="-6.9117695631416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D57-4941-8DDE-A4153469960F}"/>
                </c:ext>
              </c:extLst>
            </c:dLbl>
            <c:dLbl>
              <c:idx val="7"/>
              <c:layout>
                <c:manualLayout>
                  <c:x val="0.10236439200363889"/>
                  <c:y val="-5.2434113927281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D57-4941-8DDE-A4153469960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Лист1!$A$2:$A$9</c:f>
              <c:strCache>
                <c:ptCount val="8"/>
                <c:pt idx="0">
                  <c:v>Дома</c:v>
                </c:pt>
                <c:pt idx="1">
                  <c:v>Дворовые территории</c:v>
                </c:pt>
                <c:pt idx="2">
                  <c:v>Дороги</c:v>
                </c:pt>
                <c:pt idx="3">
                  <c:v>Городская территория</c:v>
                </c:pt>
                <c:pt idx="4">
                  <c:v>Парки</c:v>
                </c:pt>
                <c:pt idx="5">
                  <c:v>Остановки общественного транспорта</c:v>
                </c:pt>
                <c:pt idx="6">
                  <c:v>Государственные учреждения</c:v>
                </c:pt>
                <c:pt idx="7">
                  <c:v>Стройплощадка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13143</c:v>
                </c:pt>
                <c:pt idx="1">
                  <c:v>11131</c:v>
                </c:pt>
                <c:pt idx="2">
                  <c:v>1377</c:v>
                </c:pt>
                <c:pt idx="3">
                  <c:v>396</c:v>
                </c:pt>
                <c:pt idx="4">
                  <c:v>446</c:v>
                </c:pt>
                <c:pt idx="5">
                  <c:v>69</c:v>
                </c:pt>
                <c:pt idx="6">
                  <c:v>7</c:v>
                </c:pt>
                <c:pt idx="7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9-4C46-83BF-5A95B2A07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690294388450141E-2"/>
          <c:y val="0.73611471848473298"/>
          <c:w val="0.92057303500201038"/>
          <c:h val="0.228986944393565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0.38013</cdr:x>
      <cdr:y>0.07911</cdr:y>
    </cdr:from>
    <cdr:to>
      <cdr:x>0.98941</cdr:x>
      <cdr:y>0.20313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175188" y="451558"/>
          <a:ext cx="5089272" cy="707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2024 год: 5929 обращения</a:t>
          </a:r>
        </a:p>
        <a:p xmlns:a="http://schemas.openxmlformats.org/drawingml/2006/main">
          <a:pPr algn="ctr"/>
          <a:r>
            <a:rPr lang="ru-RU" sz="2000" dirty="0" smtClean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2025 год: 5303 обращений</a:t>
          </a:r>
          <a:endParaRPr lang="ru-RU" sz="2000" dirty="0">
            <a:ln w="0"/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0.36913</cdr:x>
      <cdr:y>0.35531</cdr:y>
    </cdr:from>
    <cdr:to>
      <cdr:x>0.6383</cdr:x>
      <cdr:y>0.48816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3159972" y="1893302"/>
          <a:ext cx="2304277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accent1">
                  <a:lumMod val="50000"/>
                </a:schemeClr>
              </a:solidFill>
            </a:rPr>
            <a:t>26646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chemeClr val="accent1">
                  <a:lumMod val="50000"/>
                </a:schemeClr>
              </a:solidFill>
            </a:rPr>
            <a:t>обращений</a:t>
          </a:r>
          <a:endParaRPr lang="ru-RU" sz="20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AF958-13BB-45E3-B6AB-7FD47BB3F6C0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02881-36A9-4386-BAEF-7E1C7C86B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1B7D-5363-4813-9CA4-05B85A95D4BD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94C3-1713-4558-AB1D-DE9644009B22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0443-DF89-461C-8C31-3A0101DD13ED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EA9A-3450-4775-8CBF-2B016759C5E6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3C19-E83C-4EF6-A71E-48E7595F47B2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056-65AA-44DC-9637-3C87FC0DE857}" type="datetime1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7318-86BF-48EF-88CC-83C364DCF655}" type="datetime1">
              <a:rPr lang="ru-RU" smtClean="0"/>
              <a:t>19.03.2026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C649-8F68-498F-B901-97915220C61F}" type="datetime1">
              <a:rPr lang="ru-RU" smtClean="0"/>
              <a:t>19.03.2026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C1F3-9439-40B3-AF88-8048A6280632}" type="datetime1">
              <a:rPr lang="ru-RU" smtClean="0"/>
              <a:t>19.03.2026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97E8-0EDE-4C0C-893D-D375C47BC49F}" type="datetime1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0F9-93D0-41F5-8CF6-64DB74B39B5A}" type="datetime1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BF635A-0BD1-4D45-B6A5-8A4B3633B057}" type="datetime1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08912" cy="535597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главы управы района Бибирево</a:t>
            </a:r>
            <a:b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Москвы</a:t>
            </a:r>
            <a:b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Волошина 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Артема Альбертовича</a:t>
            </a:r>
            <a: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итогах выполнения программы комплексного развития района Бибирево в </a:t>
            </a:r>
            <a:r>
              <a:rPr lang="ru-RU" sz="4000" b="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40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229"/>
            <a:ext cx="1372790" cy="1367010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1197220" cy="14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1167" y="255180"/>
            <a:ext cx="5288375" cy="11498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«Моя школа»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294594" y="4869160"/>
            <a:ext cx="8441519" cy="181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В 2025 году открыты после капитального ремонта здания школ № 953 (Шенкурский проезд, д. 8г) и № 1412 (ул. Плещеева, д. 26а). Закрылись на капитальный ремонт здания школ: № 1412 (ул. Коненкова, д. 4а), № 953 (Шенкурский проезд, д. 15) и школы «Глория» (ул. Корнейчука, д. 37а). Срок завершения работ – 3 квартал 2026 года.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0112"/>
            <a:ext cx="3045491" cy="2284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2" y="2539635"/>
            <a:ext cx="3106033" cy="2329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17" y="2820571"/>
            <a:ext cx="2459765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94" y="775327"/>
            <a:ext cx="2887179" cy="2165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86" y="2918826"/>
            <a:ext cx="2578764" cy="1934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54" y="2304453"/>
            <a:ext cx="2159407" cy="161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9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37071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5935381"/>
            <a:ext cx="3112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Алтуфьевское ш., д. 102Б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1468144" y="254251"/>
            <a:ext cx="6512511" cy="78982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0" dir="5400000" sy="-100000" algn="bl" rotWithShape="0"/>
                </a:effectLst>
              </a:rPr>
              <a:t>Ремонт подъездов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6058" y="914316"/>
            <a:ext cx="7433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Согласно утвержденному плану-графику по приведению подъездов МКД в порядок в 2025 году подлежали ремонту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143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подъезда. Частными управляющими организациями выполнены работы по ремонту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подъезда, ГБУ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Жилищник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района Бибирево» выполнены работы по ремонту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подъездов за счет средств на содержание и текущий ремонт МКД.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5947803"/>
            <a:ext cx="3112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ескова, д. 30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03" y="2677838"/>
            <a:ext cx="2253670" cy="304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0" y="3299958"/>
            <a:ext cx="2100428" cy="2626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68642"/>
            <a:ext cx="2043519" cy="236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8" y="3433150"/>
            <a:ext cx="2052480" cy="244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5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37071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6672" y="155773"/>
            <a:ext cx="8820472" cy="1628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Участие в работе по предупреждению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ликвидации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чрезвычайных ситуаций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обеспечению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пожарной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597055"/>
              </p:ext>
            </p:extLst>
          </p:nvPr>
        </p:nvGraphicFramePr>
        <p:xfrm>
          <a:off x="2267744" y="1406013"/>
          <a:ext cx="4187581" cy="1784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1156">
                  <a:extLst>
                    <a:ext uri="{9D8B030D-6E8A-4147-A177-3AD203B41FA5}">
                      <a16:colId xmlns:a16="http://schemas.microsoft.com/office/drawing/2014/main" val="2717369310"/>
                    </a:ext>
                  </a:extLst>
                </a:gridCol>
                <a:gridCol w="986290">
                  <a:extLst>
                    <a:ext uri="{9D8B030D-6E8A-4147-A177-3AD203B41FA5}">
                      <a16:colId xmlns:a16="http://schemas.microsoft.com/office/drawing/2014/main" val="2643382241"/>
                    </a:ext>
                  </a:extLst>
                </a:gridCol>
                <a:gridCol w="850135">
                  <a:extLst>
                    <a:ext uri="{9D8B030D-6E8A-4147-A177-3AD203B41FA5}">
                      <a16:colId xmlns:a16="http://schemas.microsoft.com/office/drawing/2014/main" val="4193316948"/>
                    </a:ext>
                  </a:extLst>
                </a:gridCol>
              </a:tblGrid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2024 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г.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2025 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г.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4764244"/>
                  </a:ext>
                </a:extLst>
              </a:tr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Возгорания, из них: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243610"/>
                  </a:ext>
                </a:extLst>
              </a:tr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Пожар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28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7715632"/>
                  </a:ext>
                </a:extLst>
              </a:tr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Загорание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4749258"/>
                  </a:ext>
                </a:extLst>
              </a:tr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solidFill>
                            <a:srgbClr val="002060"/>
                          </a:solidFill>
                          <a:effectLst/>
                        </a:rPr>
                        <a:t>Пострадали</a:t>
                      </a:r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4232684"/>
                  </a:ext>
                </a:extLst>
              </a:tr>
              <a:tr h="29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solidFill>
                            <a:srgbClr val="002060"/>
                          </a:solidFill>
                          <a:effectLst/>
                        </a:rPr>
                        <a:t>Погибли</a:t>
                      </a:r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354368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368">
            <a:off x="4948256" y="3612198"/>
            <a:ext cx="3734858" cy="2471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346">
            <a:off x="3168119" y="3575436"/>
            <a:ext cx="2777480" cy="2777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967">
            <a:off x="969321" y="3269678"/>
            <a:ext cx="2192165" cy="31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37071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6672" y="155773"/>
            <a:ext cx="8820472" cy="1628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Участие в работе по предупреждению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ликвидации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чрезвычайных ситуаций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обеспечению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пожарной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2274" y="50061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Занятие в учебно-консультационном пункте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 2025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50348" y="5027982"/>
            <a:ext cx="4155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Заседание Комиссии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чрезвычайным ситуациям и обеспечению пожарной безопасности района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Бибирево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 2025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06891"/>
            <a:ext cx="3416383" cy="341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8" y="1506891"/>
            <a:ext cx="4555177" cy="341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14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64896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должниками за ЖКУ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8" name="Объект 3"/>
          <p:cNvSpPr txBox="1">
            <a:spLocks/>
          </p:cNvSpPr>
          <p:nvPr/>
        </p:nvSpPr>
        <p:spPr>
          <a:xfrm>
            <a:off x="6402434" y="1069527"/>
            <a:ext cx="2675840" cy="139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472536473"/>
              </p:ext>
            </p:extLst>
          </p:nvPr>
        </p:nvGraphicFramePr>
        <p:xfrm>
          <a:off x="467544" y="3551884"/>
          <a:ext cx="4176464" cy="2918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93976"/>
              </p:ext>
            </p:extLst>
          </p:nvPr>
        </p:nvGraphicFramePr>
        <p:xfrm>
          <a:off x="1820986" y="1186886"/>
          <a:ext cx="5934075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7695">
                  <a:extLst>
                    <a:ext uri="{9D8B030D-6E8A-4147-A177-3AD203B41FA5}">
                      <a16:colId xmlns:a16="http://schemas.microsoft.com/office/drawing/2014/main" val="2134771766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1009163589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1689667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Направлено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(млн. руб.)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Взыскано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(млн. руб.)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4209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Досудебные мероприятия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93,81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8546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Судебные мероприятия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75,69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5898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Исполнительные документы в ФССП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76,97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22,80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832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Исполнительные документы в банки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198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Оплатили добровольно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0,98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6216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Приостановление услуги «водоотведение»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23,88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16,10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530066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107903" y="733644"/>
            <a:ext cx="5360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Взыскание задолженности с физических лиц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67242303"/>
              </p:ext>
            </p:extLst>
          </p:nvPr>
        </p:nvGraphicFramePr>
        <p:xfrm>
          <a:off x="2915816" y="3429000"/>
          <a:ext cx="6102122" cy="378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161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2488"/>
            <a:ext cx="8568952" cy="15612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Праздничное оформление, вывешивание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Российской Федерации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Москвы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611" y="2005935"/>
            <a:ext cx="31683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 территории района Бибирево к праздничным датам (9 мая, День Города, Новый Год) за счет средств города устанавливался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флаговый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костер по адресу: ул. Лескова, 14, за счет управы района оформляются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флаговые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костры по адресам:  ул. Лескова, вл. 34, ул. Пришвина, д. 10, за счет средств предприятия - Алтуфьевское ш, д. 86, корп.1.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63820" y="5661248"/>
            <a:ext cx="326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Пришвина, 10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07861"/>
            <a:ext cx="4828461" cy="3621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3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1036" y="166389"/>
            <a:ext cx="8568952" cy="15612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Праздничное оформление, вывешивание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Российской Федерации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Москвы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36315" y="1803811"/>
            <a:ext cx="51816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Новый 2026 год на территории района было установлено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крупногабаритных искусственных елей: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за счет средств города 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(«Этнографическая деревня Бибирево»);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за счет средств префектуры СВАО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(Алтуфьевское ш., д. 78, Алтуфьевское ш, 96, ул. Плещеева, 2, ул. Костромская, 7, стр.3, ул. Корнейчука, 59);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за счет средств управы района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(ул. Пришвина, д. 10; ул. Белозерская, д. 10);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за счет средств торговых центров 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(ул. Пришвина, д. 26, Алтуфьевское ш, д.70, к.1, Алтуфьевское ш, д. 86, к.1).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4" b="10422"/>
          <a:stretch/>
        </p:blipFill>
        <p:spPr>
          <a:xfrm>
            <a:off x="501338" y="1299857"/>
            <a:ext cx="2833873" cy="2200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5241" y="3448493"/>
            <a:ext cx="326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Пришвина, 26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38" y="3861048"/>
            <a:ext cx="2897829" cy="2571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1381" y="6362686"/>
            <a:ext cx="291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Костромская, 7 стр. 3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7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9168" y="1403490"/>
            <a:ext cx="6643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городских и окружных конкурсах на лучшее оформление приняло участие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71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предприятие торговли и услуг, 35 - на лучшее новогоднее оформление и 36 предприятий (пять из них заняли призовые места) принимали участие в городском конкурсе «Лето в Москве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65778" y="5816280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 «Цветы»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Костромская,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17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sz="quarter" idx="13"/>
          </p:nvPr>
        </p:nvSpPr>
        <p:spPr>
          <a:xfrm>
            <a:off x="341036" y="166389"/>
            <a:ext cx="8568952" cy="15612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Праздничное оформление, вывешивание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Российской Федерации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Москвы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/>
          <a:stretch/>
        </p:blipFill>
        <p:spPr>
          <a:xfrm>
            <a:off x="5081902" y="3126193"/>
            <a:ext cx="3960440" cy="2690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76" y="3088776"/>
            <a:ext cx="4365761" cy="2660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490264" y="5816280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Кулинария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Лескова, д. 5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5274" y="245639"/>
            <a:ext cx="8568952" cy="9556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предприятиями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потребительского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274" y="3626489"/>
            <a:ext cx="49257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2025 году в районе было открыто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454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предприятия потребительского рынка и услуг, в т. ч.: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196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предприятий торговли, площадью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11670,4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кв. м.;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135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предприятий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интернет-торговли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площадью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2523,4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кв. м.;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57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предприятий общественного питания открытого типа на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854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посадочных мест;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предприятий бытового обслуживания на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161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рабочие место.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27" y="998115"/>
            <a:ext cx="1650545" cy="2519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490" y="1772816"/>
            <a:ext cx="3147024" cy="463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065" y="1317684"/>
            <a:ext cx="3110775" cy="2199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5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5500" y="1135014"/>
            <a:ext cx="78744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Обустройство зданий объектов потребительского рынка для лиц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ограниченными возможностями проведено в соответствии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разработанной адресной программой: адаптированы входные группы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предприятия  потребительского рынка (ул.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Мурановская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д. 6).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93604" y="642639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sz="quarter" idx="13"/>
          </p:nvPr>
        </p:nvSpPr>
        <p:spPr>
          <a:xfrm>
            <a:off x="323528" y="13893"/>
            <a:ext cx="8568952" cy="9556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предприятиями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потребительского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21" y="2780928"/>
            <a:ext cx="6156176" cy="3462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1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Номер слайда 1"/>
          <p:cNvSpPr txBox="1">
            <a:spLocks/>
          </p:cNvSpPr>
          <p:nvPr/>
        </p:nvSpPr>
        <p:spPr>
          <a:xfrm>
            <a:off x="4081850" y="6614438"/>
            <a:ext cx="1828800" cy="235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96154" y="224644"/>
            <a:ext cx="8568952" cy="510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дворовых территорий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96" y="1947577"/>
            <a:ext cx="4455701" cy="2506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497486" y="46505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ул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. Лескова д. 8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замена бортового камня,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обустройство мягких видов покрытия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на детской площадке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установка МАФ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" y="1352689"/>
            <a:ext cx="4361810" cy="2453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43651" y="3965781"/>
            <a:ext cx="4182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Шенкурский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-д, д.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10Б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замена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бортового камня,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замена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асфальтобетонного покрытия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617" y="1135485"/>
            <a:ext cx="624077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Выполнен ремонт фасадов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3-х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объектов потребительского рынка: ул. Лескова, 30, стр. 2 (магазин «Очкарик»), ул. Лескова, 30 (магазин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Винлаб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») и Алтуфьевское шоссе, д. 84 (комплексный объект «Метр квадратный»).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93604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3" name="AutoShape 2" descr="blob:https://web.whatsapp.com/97610013-639f-48a3-8019-43c502d67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7610013-639f-48a3-8019-43c502d6786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06896" y="17663"/>
            <a:ext cx="8568952" cy="955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предприятиями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потребительского рынка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6" y="3054262"/>
            <a:ext cx="3913386" cy="278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7172"/>
          <a:stretch/>
        </p:blipFill>
        <p:spPr>
          <a:xfrm>
            <a:off x="4137228" y="3054262"/>
            <a:ext cx="4880710" cy="2728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99592" y="5811391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Лескова, 30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02016" y="5784270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Алтуфьевское шоссе, д. 84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71111" y="159750"/>
            <a:ext cx="8568952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Пресечение фактов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несанкционированной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1358" y="1213710"/>
            <a:ext cx="782534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Сотрудниками сектора по вопросам торговли и услуг велась активная работа по пресечению фактов несанкционированной торговли. Составлено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административных протоколов на сумму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37,5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тыс. руб., по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7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протоколам взысканы денежные средства в сумме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тыс. руб., переданы в ФССП материалы по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постановлению.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9" y="84620"/>
            <a:ext cx="905246" cy="7852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63319" y="6055482"/>
            <a:ext cx="41926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1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ейд с Народной дружиной у м. Бибирево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58495" y="636769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9" y="2826561"/>
            <a:ext cx="3268526" cy="3213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757949"/>
            <a:ext cx="4257873" cy="319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054896" y="6044534"/>
            <a:ext cx="5148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1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ейд с полицией на ул. Лескова, д. 22 (у поликлиники)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1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6619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74" y="5162116"/>
            <a:ext cx="4391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искусственного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сооружения через железнодорожные пути, соединяющего улицу Костромскую 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Юрловский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09999" y="6440562"/>
            <a:ext cx="1828800" cy="300013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194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08086" y="743146"/>
            <a:ext cx="4459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8945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строительство:</a:t>
            </a:r>
            <a:endParaRPr lang="ru-RU" sz="2400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6618" y="4337725"/>
            <a:ext cx="3248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некапитального спортивного объекта по адресу: ул. Белозерская, вл. 14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1280386"/>
            <a:ext cx="2970212" cy="188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8" y="2885311"/>
            <a:ext cx="3373048" cy="2198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16" y="1537052"/>
            <a:ext cx="4333922" cy="2696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7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6619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342225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51920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" y="109195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090" y="4929177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 обработки данных по адресу: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Юрловский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-д., вл.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5938" y="49241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spcAft>
                <a:spcPts val="0"/>
              </a:spcAft>
              <a:buFontTx/>
              <a:buChar char="-"/>
            </a:pP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Бибиревского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рынка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адресу: ул. Пришвина, вл. 22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8828" y="773859"/>
            <a:ext cx="404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8945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Ведется строительство:</a:t>
            </a:r>
            <a:endParaRPr lang="ru-RU" sz="2400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В Бибиреве построят рынок в стилистике промышленного дизайн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45" y="2029989"/>
            <a:ext cx="4301922" cy="2662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8" y="2015776"/>
            <a:ext cx="4168225" cy="266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2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88072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Реновация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8" y="133224"/>
            <a:ext cx="835101" cy="857284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6417" y="5445224"/>
            <a:ext cx="702634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 адресу</a:t>
            </a:r>
            <a:r>
              <a:rPr lang="ru-RU" dirty="0">
                <a:solidFill>
                  <a:srgbClr val="002060"/>
                </a:solidFill>
              </a:rPr>
              <a:t>: ул. Корнейчука, вл. 47А </a:t>
            </a:r>
            <a:r>
              <a:rPr lang="ru-RU" dirty="0" smtClean="0">
                <a:solidFill>
                  <a:srgbClr val="002060"/>
                </a:solidFill>
              </a:rPr>
              <a:t>возводится </a:t>
            </a:r>
            <a:r>
              <a:rPr lang="ru-RU" dirty="0">
                <a:solidFill>
                  <a:srgbClr val="002060"/>
                </a:solidFill>
              </a:rPr>
              <a:t>22-24 этажный, 3-х секционный многоквартирный дом. </a:t>
            </a:r>
            <a:r>
              <a:rPr lang="ru-RU" dirty="0" smtClean="0">
                <a:solidFill>
                  <a:srgbClr val="002060"/>
                </a:solidFill>
              </a:rPr>
              <a:t>Сроки </a:t>
            </a:r>
            <a:r>
              <a:rPr lang="ru-RU" dirty="0">
                <a:solidFill>
                  <a:srgbClr val="002060"/>
                </a:solidFill>
              </a:rPr>
              <a:t>проведения работ 2 квартал 2024 года – 4 квартал </a:t>
            </a:r>
            <a:r>
              <a:rPr lang="ru-RU" dirty="0" smtClean="0">
                <a:solidFill>
                  <a:srgbClr val="002060"/>
                </a:solidFill>
              </a:rPr>
              <a:t>2026 </a:t>
            </a:r>
            <a:r>
              <a:rPr lang="ru-RU" dirty="0">
                <a:solidFill>
                  <a:srgbClr val="002060"/>
                </a:solidFill>
              </a:rPr>
              <a:t>года.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898021" y="1595940"/>
            <a:ext cx="3737331" cy="3178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28" y="1163162"/>
            <a:ext cx="3032567" cy="4044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7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837326" y="107855"/>
            <a:ext cx="7555277" cy="127483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самовольного строительства и незаконно размещенных некапитальных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268760"/>
            <a:ext cx="446449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2025 году в соответствии с решениями Окружной комиссии по пресечению самовольного строительства выполнены работы по освобождению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земельных участков от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2056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незаконно размещённых гаражных объектов по адресам: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Проектируемый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-д, вл. 5004 (270 объектов);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Проектируемый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-д, вл. 5004 (857 объектов);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Алтуфьевское ш., вл. 78  (49 объектов);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ул. Лескова, вл. 15 (14 объектов);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ул. Лескова, вл. 25 (55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объектов);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ул. Плещеева, вл. 4 (124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объекта);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ул. Плещеева, вл. 6 (50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объектов);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Проектируемый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-д., вл. 5003 (74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объекта);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ул. Плещеева, вл. 6А (333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объекта);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ул. Плещеева, вл.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(41 объект);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ул. Плещеева, вл.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(75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объектов);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Проектируемый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-д., вл. 5003 (114 объектов).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678514" y="6408819"/>
            <a:ext cx="1828800" cy="444030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" y="91083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" y="1628800"/>
            <a:ext cx="4196154" cy="4378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977163" y="205628"/>
            <a:ext cx="749447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дорожного движения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039544" y="43548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Мурановская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95936" y="644654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14" y="1093220"/>
            <a:ext cx="3471679" cy="3100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56852" y="4973891"/>
            <a:ext cx="5265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Устройство </a:t>
            </a:r>
            <a:r>
              <a:rPr lang="ru-RU" dirty="0">
                <a:solidFill>
                  <a:srgbClr val="002060"/>
                </a:solidFill>
              </a:rPr>
              <a:t>искусственных дорожных неровностей по адресам: ул. </a:t>
            </a:r>
            <a:r>
              <a:rPr lang="ru-RU" dirty="0" err="1">
                <a:solidFill>
                  <a:srgbClr val="002060"/>
                </a:solidFill>
              </a:rPr>
              <a:t>Мурановская</a:t>
            </a:r>
            <a:r>
              <a:rPr lang="ru-RU" dirty="0">
                <a:solidFill>
                  <a:srgbClr val="002060"/>
                </a:solidFill>
              </a:rPr>
              <a:t>, д. 12А; ул. Корнейчука, д. 33; ул. Плещеева, д. 26; ул. Коненкова, д. 21; ул. Лескова, д. 7, ул. Плещеева, д. 20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7" y="1093220"/>
            <a:ext cx="4134129" cy="3100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85358" y="435950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Корнейчука,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0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977163" y="205628"/>
            <a:ext cx="749447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дорожного движения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95936" y="644654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5386" y="5151774"/>
            <a:ext cx="504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пешеходного перехода по адресу: ул. Белозерская, 23г.</a:t>
            </a:r>
          </a:p>
          <a:p>
            <a:pPr marL="742950" lvl="1" indent="-28575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04" y="911766"/>
            <a:ext cx="5433789" cy="407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6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82574"/>
            <a:ext cx="8568952" cy="126357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Брошенные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разукомплектованные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транспортные средства</a:t>
            </a:r>
          </a:p>
        </p:txBody>
      </p:sp>
      <p:sp>
        <p:nvSpPr>
          <p:cNvPr id="2" name="AutoShape 2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572000" y="-682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724400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876800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8070" y="4899646"/>
            <a:ext cx="84344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2025 год на территории района Бибирево выявлено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162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ед. транспортных средств, относящихся к категории брошенных и разукомплектованных,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88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ед. из которых были приведены в надлежащее состояние собственниками,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78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ед. перемещены на стоянку временного хранения БРТС, из них выдано собственникам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ед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" y="84136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9" y="1268760"/>
            <a:ext cx="4764021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9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471" y="221161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79574" y="637225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" y="133675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64773" y="5188939"/>
            <a:ext cx="6987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2025 году управой района Бибирево организовано вручение персональных поздравлений Президента Российской Федерации со 100-летием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9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ветеранам; с 95-летием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49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ветеранам. </a:t>
            </a:r>
          </a:p>
        </p:txBody>
      </p:sp>
      <p:pic>
        <p:nvPicPr>
          <p:cNvPr id="1026" name="Picture 2" descr="Васильева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790950" cy="284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Товалжанская 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8" y="2025066"/>
            <a:ext cx="4017654" cy="302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4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0" y="199375"/>
            <a:ext cx="8568952" cy="510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улиц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Font typeface="Georgia" pitchFamily="18" charset="0"/>
              <a:buNone/>
            </a:pPr>
            <a:endParaRPr 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0253" y="4268812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2025 году на территории района Бибирево в рамках реализации Государственной программы города Москвы «Развитие городской среды» в формате «Комплексное благоустройство улиц» проведено благоустройство объектов дорожного хозяйства: 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Шенкурский проезд;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улица Лескова;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проезд от улицы Лескова к ул.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Мелиховская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, д. 4А;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проезд к Алтуфьевскому кладбищу от улицы Лескова;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Алтуфьевское шоссе. Местный проезд от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Бибиревской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улицы до Проектируемого проезда № 5117 (дублер (четная)).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25" y="746811"/>
            <a:ext cx="1913341" cy="352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79097" y="2184646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Шенкурский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проезд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96" y="746811"/>
            <a:ext cx="1717674" cy="3522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09" y="746811"/>
            <a:ext cx="1584900" cy="352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8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58" y="2421293"/>
            <a:ext cx="2943225" cy="332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36" y="2450067"/>
            <a:ext cx="3192468" cy="3295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Стрелка вправо 29"/>
          <p:cNvSpPr/>
          <p:nvPr/>
        </p:nvSpPr>
        <p:spPr>
          <a:xfrm>
            <a:off x="3738336" y="5583665"/>
            <a:ext cx="1419248" cy="330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52660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квартир ветеранов ВОВ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9431" y="898114"/>
            <a:ext cx="685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счет средств социально-экономического развития района в 2025 году выполнен ремонт квартир для льготных категорий граждан - ветерана Великой Отечественной войны на общую сумму 861,71 тыс. руб. по адресу: ул. Корнейчука, д. 55.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27394" y="5600938"/>
            <a:ext cx="188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БЫЛО     СТАЛО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dd842c5-7b30-43d8-94ef-01776656ae2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1" y="1079103"/>
            <a:ext cx="2046957" cy="2720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029f3b93-fe4a-4531-b23b-822144e92c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64" y="1791381"/>
            <a:ext cx="2049387" cy="273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63901" y="217877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квартир детей-сирот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7056" y="5132350"/>
            <a:ext cx="8096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счет средств социально-экономического развития района и программных расходов проведен ремонт 5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квартир детей-сирот на общую сумму 3 448,77 тыс. руб. по адресам: ул. Белозерская, д. 11Б; ул. Корнейчука, д. 58; ул. Лескова, д. 10; ул. Лескова, д. 28, корп. 1; ул.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Мурановская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д. 3.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656088" y="3920440"/>
            <a:ext cx="1419248" cy="310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36768" y="3905843"/>
            <a:ext cx="188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БЫЛО     СТАЛО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68913" y="3905843"/>
            <a:ext cx="212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Корнейчука,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58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4870488" y="3515493"/>
            <a:ext cx="1419248" cy="310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788024" y="3518509"/>
            <a:ext cx="188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БЫЛО     СТАЛО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43" y="4597038"/>
            <a:ext cx="390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Белозерская, д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11Б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159caea7-9e79-4225-9adc-2c8e7f99ce4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46" y="1071922"/>
            <a:ext cx="2309984" cy="2386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eb10a3a-49c9-4b87-b232-b5d8397c295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61175"/>
            <a:ext cx="2511605" cy="3041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050" y="1662388"/>
            <a:ext cx="460851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2025 году Управлением капитального ремонта и строительства Департамента капитального ремонта города Москвы выполнен комплекс работ по обеспечению беспрепятственного доступа в МКД маломобильных групп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граждан по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10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адресам: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Алтуфьевское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шоссе д. 92, под. 3,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Алтуфьевское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шоссе д. 96, под. 2,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Белозерская д. 19, под. 1,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Корнейчука д.20, под. 1,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Корнейчука д. 33А, под. 3,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Лескова д. 6А, под. 7,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Лескова д.10, под. 6,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Лескова д. 30, под. 8,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Плещеева д.26, под. 3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Шенкурский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проезд д. 8Б, под. 7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3050" y="92113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Приспособление инфраструктуры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инвалидов и других маломобильных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 населения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16824"/>
            <a:ext cx="3117222" cy="233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18418" y="6275742"/>
            <a:ext cx="299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Плещеева д.26, под. 3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5675"/>
            <a:ext cx="1732610" cy="2310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005371" y="2155465"/>
            <a:ext cx="17668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Алтуфьевское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шоссе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96,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3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835" y="5282637"/>
            <a:ext cx="799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2025 году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проведен капитальный ремонт помещения по адресу: ул. Белозерская д. 9А, в котором размещены 4 участковых ОМВД района Бибирево и сотрудник ГКУ «Московская безопасность» на сумму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6572736,2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руб. Помещение оборудовано новой мебелью и оргтехникой.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39924" y="164725"/>
            <a:ext cx="8568952" cy="1030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помещений, находящихся в оперативном управлении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10000" y="648182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" y="134640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0" y="1327664"/>
            <a:ext cx="3573016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5639"/>
            <a:ext cx="3573016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Досуговая и социально-воспитательная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населением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5003024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2025 году управой района для детей льготных категорий были приобретены билеты на новогодние представления в количестве 631 штука на сумму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1639000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рублей 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181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сладкий подарок на сумму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118372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рублей.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482">
            <a:off x="1612897" y="1430081"/>
            <a:ext cx="2380210" cy="3173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310">
            <a:off x="5200804" y="1530792"/>
            <a:ext cx="2374892" cy="3166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4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Досуговая и социально-воспитательная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населением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-612576" y="50672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803" y="6054716"/>
            <a:ext cx="445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Широкая Масленица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февраля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11456" y="6054715"/>
            <a:ext cx="413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«Крым. Весна. Россия.»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 марта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116740"/>
            <a:ext cx="77594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Поддержка и развитие детско-молодежного творчества осуществляется управой района Бибирево совместно с Государственным бюджетным учреждением города Москвы «Объединение культурных и досуговых центров Северо-Восточного административного округа». В 2025 году проведено более 20 крупных мероприятий культурной, просветительской и гражданско-патриотической направленности, в которых принимали участие молодежь, ветераны Великой Отечественной войны, люди старшего поколения, жители района Бибирево.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59" y="3702063"/>
            <a:ext cx="3104165" cy="2379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35" y="3698056"/>
            <a:ext cx="3178294" cy="2383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0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Досуговая и социально-воспитательная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населением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198425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Победы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84677" y="5165719"/>
            <a:ext cx="3725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День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памяти погибших в радиационных авариях 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катастрофах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25 апреля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C:\Users\dit\Downloads\hrLnb8BIZjJTU2vtBdC-a0ZpEUjynvDR3E1ttnkXIXFTX7f6sDKmPcr-66x2-C-IJs-eTdVFwpkuWsUmMYHKeuq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82585"/>
            <a:ext cx="4119165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4" y="1782585"/>
            <a:ext cx="4283968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5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Физкультурно-оздоровительная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спортивная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населением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810000" y="6333417"/>
            <a:ext cx="1828800" cy="372021"/>
          </a:xfrm>
        </p:spPr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7598" y="1205191"/>
            <a:ext cx="813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2025 </a:t>
            </a:r>
            <a:r>
              <a:rPr lang="ru-RU" dirty="0">
                <a:solidFill>
                  <a:srgbClr val="002060"/>
                </a:solidFill>
              </a:rPr>
              <a:t>году силами ГБУ </a:t>
            </a:r>
            <a:r>
              <a:rPr lang="ru-RU" dirty="0" smtClean="0">
                <a:solidFill>
                  <a:srgbClr val="002060"/>
                </a:solidFill>
              </a:rPr>
              <a:t>«СДЦ «Кентавр</a:t>
            </a:r>
            <a:r>
              <a:rPr lang="ru-RU" dirty="0">
                <a:solidFill>
                  <a:srgbClr val="002060"/>
                </a:solidFill>
              </a:rPr>
              <a:t>» проведено более 40 спортивных мероприятий, приуроченных к праздничным и памятным </a:t>
            </a:r>
            <a:r>
              <a:rPr lang="ru-RU" dirty="0" smtClean="0">
                <a:solidFill>
                  <a:srgbClr val="002060"/>
                </a:solidFill>
              </a:rPr>
              <a:t>дням.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62054" y="4865881"/>
            <a:ext cx="3814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по самообороне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ноября</a:t>
            </a:r>
          </a:p>
        </p:txBody>
      </p:sp>
      <p:pic>
        <p:nvPicPr>
          <p:cNvPr id="4098" name="Picture 2" descr="7af1e4b8-860c-41da-a963-f01d8651e5e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6" y="2149019"/>
            <a:ext cx="3917578" cy="2936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2394" y="5189047"/>
            <a:ext cx="3814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Татьянин день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катке с искусственным льдом </a:t>
            </a:r>
          </a:p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адресу: ул. Белозерская, 10</a:t>
            </a:r>
          </a:p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января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69" y="2515657"/>
            <a:ext cx="4655494" cy="209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8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4688" y="195502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Физкультурно-оздоровительная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спортивная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населением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621596" y="636797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02565" y="556775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60245" y="4761370"/>
            <a:ext cx="3147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Автономная некоммерческая организация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и технического творчества «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Ветерски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51765" y="4284451"/>
            <a:ext cx="2547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Автономная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некоммерческая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современного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«Наша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Отрада»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7564" y="3456646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общественная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«Союз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Каратэ-До»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0128"/>
            <a:ext cx="2653471" cy="3537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92" y="1012262"/>
            <a:ext cx="3893691" cy="2433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8" y="4207831"/>
            <a:ext cx="3335661" cy="2501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3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2171" y="225350"/>
            <a:ext cx="590465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палата района Бибирево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583"/>
            <a:ext cx="86409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2875" y="1196752"/>
            <a:ext cx="784887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2025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год стал для Молодежной палаты района Бибирево периодом рекордной активности и значимых достижений. За отчетный период молодые парламентарии приняли участие в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218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районных мероприятиях, охватив более 7000 жителей. При этом ключевой акцент был сделан на собственную инициативу: активистами было самостоятельно организовано и проведено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179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событий, участниками которых стали почти 6000 человек.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97107"/>
            <a:ext cx="3913925" cy="2265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26" y="3297107"/>
            <a:ext cx="3298113" cy="2265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3894" y="4749161"/>
            <a:ext cx="784887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7314" y="5562359"/>
            <a:ext cx="3126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Патриотическая акция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в Политехническом колледже им. П.А.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Овчинникова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 декабря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7285" y="5576566"/>
            <a:ext cx="4145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правовому просвещению и цифровой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ГБОУ «Школа № 1413»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октября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8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0994" y="23107"/>
            <a:ext cx="8496944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и уборка территории, контейнерных площадок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1370" y="608444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1988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419872" y="645104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5" name="AutoShape 2" descr="blob:https://web.whatsapp.com/8adba283-dc81-4b05-84d3-1fb2565341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0186" y="4325278"/>
            <a:ext cx="7955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средства от экономии от запланированных мероприятий по благоустройству дворовых территорий в 2025 году были проведены работы по замене контейнерных площадок по 9 адресам: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Мурановская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д. 17,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4,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8А,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10Б, ул. Лескова, д. 8, Лескова, д. 10, ул. Лескова, д. 10В, ул. Пришвина, д. 3, ул. Белозерская, д.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17. Замена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бункерных площадок проведена по 5 адресам: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-д. д. 10Б, ул. Лескова, д. 8, ул. Лескова, д. 10,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4, ул. Пришвина, д. 3.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65234"/>
            <a:ext cx="4788024" cy="2893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30409"/>
            <a:ext cx="3859173" cy="2551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60565" y="1012262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л. Пришвина, 3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8091" y="3727353"/>
            <a:ext cx="232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Шенкурский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-д, 4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5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2171" y="225350"/>
            <a:ext cx="590465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палата района Бибирево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583"/>
            <a:ext cx="86409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9964" y="4417874"/>
            <a:ext cx="78488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Молодежная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палата Бибирево дважды — в 1 и 4 кварталах — занимала первое место в общегородском рейтинге молодежных палат. По итогам 2025 года палата стала абсолютным лидером в Северо-Восточном административном округе и уверенно вошла в Топ-11 лучших палат Москвы, подтвердив свой статус одной из самых эффективных молодежных команд столицы.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82201"/>
            <a:ext cx="3013257" cy="2211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58423"/>
            <a:ext cx="2888719" cy="2193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08655"/>
            <a:ext cx="3132218" cy="2101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498" y="239136"/>
            <a:ext cx="7524835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по делам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несовершеннолетних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защите их прав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1983" y="4930196"/>
            <a:ext cx="7524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Было проведено </a:t>
            </a:r>
            <a:r>
              <a:rPr lang="ru-RU" b="1" dirty="0" smtClean="0">
                <a:solidFill>
                  <a:srgbClr val="002060"/>
                </a:solidFill>
              </a:rPr>
              <a:t>25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заседаний Комиссии, на которых </a:t>
            </a:r>
            <a:r>
              <a:rPr lang="ru-RU" dirty="0" smtClean="0">
                <a:solidFill>
                  <a:srgbClr val="002060"/>
                </a:solidFill>
              </a:rPr>
              <a:t>рассмотрены 254 дела. </a:t>
            </a:r>
            <a:r>
              <a:rPr lang="ru-RU" dirty="0">
                <a:solidFill>
                  <a:srgbClr val="002060"/>
                </a:solidFill>
              </a:rPr>
              <a:t>Из них: </a:t>
            </a:r>
            <a:r>
              <a:rPr lang="ru-RU" b="1" dirty="0" smtClean="0">
                <a:solidFill>
                  <a:srgbClr val="002060"/>
                </a:solidFill>
              </a:rPr>
              <a:t>173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отношении родителей </a:t>
            </a:r>
            <a:r>
              <a:rPr lang="ru-RU" dirty="0" smtClean="0">
                <a:solidFill>
                  <a:srgbClr val="002060"/>
                </a:solidFill>
              </a:rPr>
              <a:t>несовершеннолетних, взрослых </a:t>
            </a:r>
            <a:r>
              <a:rPr lang="ru-RU" dirty="0">
                <a:solidFill>
                  <a:srgbClr val="002060"/>
                </a:solidFill>
              </a:rPr>
              <a:t>граждан и </a:t>
            </a:r>
            <a:r>
              <a:rPr lang="ru-RU" dirty="0" smtClean="0">
                <a:solidFill>
                  <a:srgbClr val="002060"/>
                </a:solidFill>
              </a:rPr>
              <a:t>81 </a:t>
            </a:r>
            <a:r>
              <a:rPr lang="ru-RU" dirty="0">
                <a:solidFill>
                  <a:srgbClr val="002060"/>
                </a:solidFill>
              </a:rPr>
              <a:t>в отношении несовершеннолетних.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9" y="1412775"/>
            <a:ext cx="91130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53051"/>
            <a:ext cx="905246" cy="851681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26088891"/>
              </p:ext>
            </p:extLst>
          </p:nvPr>
        </p:nvGraphicFramePr>
        <p:xfrm>
          <a:off x="171935" y="1262525"/>
          <a:ext cx="8441317" cy="337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5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498" y="239136"/>
            <a:ext cx="7524835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по делам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несовершеннолетних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защите их прав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733" y="4181346"/>
            <a:ext cx="80739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Всего 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2025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году индивидуальная профилактическая работа проводилась в отношении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несовершеннолетних, состоящих на учете в комиссии. По состоянию на 31 декабря 2025 г. на учете комиссии состоит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подростка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17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семей в которых проживает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ребенка, где родители не должным образом исполняют родительские обязанности.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истекший период 2025 года с профилактического учета Комиссии было снято с учета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подростков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28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по исправлению и иным основаниям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семей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16 (21 ребенок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) – в связи с положительной динамикой. 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9" y="1412775"/>
            <a:ext cx="91130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771324" y="6453336"/>
            <a:ext cx="1828800" cy="300013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53051"/>
            <a:ext cx="905246" cy="851681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31076700"/>
              </p:ext>
            </p:extLst>
          </p:nvPr>
        </p:nvGraphicFramePr>
        <p:xfrm>
          <a:off x="-320187" y="1340768"/>
          <a:ext cx="9459582" cy="3149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37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498" y="239136"/>
            <a:ext cx="7524835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комиссия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4265" y="4441519"/>
            <a:ext cx="4589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Все вынесенные постановления в судебном порядке не обжаловались и вступили в законную силу.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9" y="1412775"/>
            <a:ext cx="91130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53051"/>
            <a:ext cx="905246" cy="851681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64467607"/>
              </p:ext>
            </p:extLst>
          </p:nvPr>
        </p:nvGraphicFramePr>
        <p:xfrm>
          <a:off x="323528" y="1031880"/>
          <a:ext cx="3744416" cy="521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59806"/>
              </p:ext>
            </p:extLst>
          </p:nvPr>
        </p:nvGraphicFramePr>
        <p:xfrm>
          <a:off x="4025311" y="1498545"/>
          <a:ext cx="4733624" cy="2135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0864">
                  <a:extLst>
                    <a:ext uri="{9D8B030D-6E8A-4147-A177-3AD203B41FA5}">
                      <a16:colId xmlns:a16="http://schemas.microsoft.com/office/drawing/2014/main" val="3283092756"/>
                    </a:ext>
                  </a:extLst>
                </a:gridCol>
                <a:gridCol w="1412760">
                  <a:extLst>
                    <a:ext uri="{9D8B030D-6E8A-4147-A177-3AD203B41FA5}">
                      <a16:colId xmlns:a16="http://schemas.microsoft.com/office/drawing/2014/main" val="3009965617"/>
                    </a:ext>
                  </a:extLst>
                </a:gridCol>
              </a:tblGrid>
              <a:tr h="80709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Статья КоАП г. Москвы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Кол-во поступивших протоколов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extLst>
                  <a:ext uri="{0D108BD9-81ED-4DB2-BD59-A6C34878D82A}">
                    <a16:rowId xmlns:a16="http://schemas.microsoft.com/office/drawing/2014/main" val="1877571948"/>
                  </a:ext>
                </a:extLst>
              </a:tr>
              <a:tr h="604216">
                <a:tc>
                  <a:txBody>
                    <a:bodyPr/>
                    <a:lstStyle/>
                    <a:p>
                      <a:pPr indent="0" algn="just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ст. 3.13 </a:t>
                      </a:r>
                    </a:p>
                    <a:p>
                      <a:pPr indent="0" algn="just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Нарушение тишины и покоя граждан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extLst>
                  <a:ext uri="{0D108BD9-81ED-4DB2-BD59-A6C34878D82A}">
                    <a16:rowId xmlns:a16="http://schemas.microsoft.com/office/drawing/2014/main" val="4240709590"/>
                  </a:ext>
                </a:extLst>
              </a:tr>
              <a:tr h="724314">
                <a:tc>
                  <a:txBody>
                    <a:bodyPr/>
                    <a:lstStyle/>
                    <a:p>
                      <a:pPr indent="0" algn="just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ст. 5.6 </a:t>
                      </a:r>
                    </a:p>
                    <a:p>
                      <a:pPr indent="0" algn="just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Уклонение от регистрации и вакцинации собак и кошек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10" marR="63310" marT="0" marB="0"/>
                </a:tc>
                <a:extLst>
                  <a:ext uri="{0D108BD9-81ED-4DB2-BD59-A6C34878D82A}">
                    <a16:rowId xmlns:a16="http://schemas.microsoft.com/office/drawing/2014/main" val="3826663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0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2857" y="316064"/>
            <a:ext cx="7832567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Письменные обращения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714740" y="6366976"/>
            <a:ext cx="1828800" cy="300013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90524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9887551"/>
              </p:ext>
            </p:extLst>
          </p:nvPr>
        </p:nvGraphicFramePr>
        <p:xfrm>
          <a:off x="492298" y="915060"/>
          <a:ext cx="8352928" cy="570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37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2857" y="316064"/>
            <a:ext cx="7832567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Личный прием главы управы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714740" y="6366976"/>
            <a:ext cx="1828800" cy="300013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90524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15816" y="5483700"/>
            <a:ext cx="40324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2025 </a:t>
            </a:r>
            <a:r>
              <a:rPr lang="ru-RU" dirty="0">
                <a:solidFill>
                  <a:srgbClr val="002060"/>
                </a:solidFill>
              </a:rPr>
              <a:t>главой управы принято на личном приеме </a:t>
            </a:r>
            <a:r>
              <a:rPr lang="ru-RU" b="1" dirty="0" smtClean="0">
                <a:solidFill>
                  <a:srgbClr val="002060"/>
                </a:solidFill>
              </a:rPr>
              <a:t>64 </a:t>
            </a:r>
            <a:r>
              <a:rPr lang="ru-RU" dirty="0" smtClean="0">
                <a:solidFill>
                  <a:srgbClr val="002060"/>
                </a:solidFill>
              </a:rPr>
              <a:t>человека.</a:t>
            </a:r>
            <a:endParaRPr lang="ru-RU" sz="2000" dirty="0" smtClean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90" y="1012262"/>
            <a:ext cx="5868144" cy="4401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4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153290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428" y="205248"/>
            <a:ext cx="8568952" cy="1295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обращениями граждан,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поступившими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портал Правительства Москвы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Город»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2365654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AutoShape 2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40335383"/>
              </p:ext>
            </p:extLst>
          </p:nvPr>
        </p:nvGraphicFramePr>
        <p:xfrm>
          <a:off x="187871" y="1340768"/>
          <a:ext cx="856059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145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153290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428" y="20524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общественными советниками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2365654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714305" y="5052727"/>
            <a:ext cx="31428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Волонтерский центр</a:t>
            </a:r>
          </a:p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27 декабря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AutoShape 2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973557" y="5754505"/>
            <a:ext cx="4608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Шахматный турнир </a:t>
            </a:r>
          </a:p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26 июня</a:t>
            </a:r>
            <a:endParaRPr 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40405" y="1178959"/>
            <a:ext cx="4032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Турнир по боулингу</a:t>
            </a:r>
          </a:p>
          <a:p>
            <a:pPr algn="ctr"/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23 октября</a:t>
            </a:r>
            <a:endParaRPr 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6" y="772972"/>
            <a:ext cx="4067041" cy="3048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8" y="4026628"/>
            <a:ext cx="3416392" cy="2562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35" y="2178214"/>
            <a:ext cx="3890994" cy="2915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3591" y="4725144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2534442" cy="29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8345" y="296050"/>
            <a:ext cx="8496944" cy="5372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опор наружного освещения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1370" y="608444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1988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419872" y="645104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5" name="AutoShape 2" descr="blob:https://web.whatsapp.com/8adba283-dc81-4b05-84d3-1fb2565341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0838" y="4221088"/>
            <a:ext cx="8697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Установлена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51 опора наружного освещения по 15 адресам: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8 (5 шт.),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4 (1 шт.),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12 (2 шт.), Шенкурский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-д, д. 10Б (11 шт.), Плещеева ул., 30 (1 шт.), Плещеева ул., 18, корп. 2, (5 шт.), Плещеева ул., 8 (за домом) (1 шт.), Плещеева ул., 11В (1 шт.), Плещеева ул., 10 (за домом) (4 шт.), Плещеева ул., д. 3 (2 шт.), Плещеева ул., д. 28 (3 шт.), Плещеева ул., д. 6 - д. 8 (5 шт.), Корнейчука ул., д. 36А (парк «Этнографическая деревня Бибирево») (3 шт.), Коненкова ул., д. 15 (3 шт.), Белозерская ул., д. 1А (4 шт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.)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4941"/>
            <a:ext cx="2139702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41697" y="945168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л. Коненкова, 15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36" y="1379842"/>
            <a:ext cx="1877780" cy="2858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57689" y="945168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л. Плещеева, 11В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25" y="1366451"/>
            <a:ext cx="2143012" cy="2857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240993" y="909510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Шенкурский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-д, 8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153290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880" y="267713"/>
            <a:ext cx="8568952" cy="80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проведении месячника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субботников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84552" y="5228882"/>
            <a:ext cx="4032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Общегородской субботник  </a:t>
            </a:r>
          </a:p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 февраля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AutoShape 2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821835" y="5215910"/>
            <a:ext cx="4032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Общегородской субботник  </a:t>
            </a:r>
          </a:p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19 апреля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040733"/>
            <a:ext cx="4232787" cy="2926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77" y="2040733"/>
            <a:ext cx="3902364" cy="2926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8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364088" y="64927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75413" y="4965823"/>
            <a:ext cx="8526373" cy="182581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2025 году силами ГБУ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Жилищник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района Бибирево» проведены следующие работы: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Алтуфьевское ш., д. 82 - замена труб холодного и горячего водоснабжения (магистрали);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ул. Коненкова д.17 - замена труб водоотведения (канализации) (выпуски и сборные трубопроводы);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ул. Плещеева д.14А - замена труб водоотведения (канализации) (выпуски и сборные трубопроводы).</a:t>
            </a:r>
          </a:p>
          <a:p>
            <a:pPr marL="45720" indent="0"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382346" y="344236"/>
            <a:ext cx="6512511" cy="78982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0" dir="5400000" sy="-100000" algn="bl" rotWithShape="0"/>
                </a:effectLst>
              </a:rPr>
              <a:t>Капитальный ремонт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33753" y="1068662"/>
            <a:ext cx="39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Алтуфьевское ш., д. 82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73" y="1494394"/>
            <a:ext cx="2474679" cy="329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1" y="1501729"/>
            <a:ext cx="2474679" cy="329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278185" y="1125062"/>
            <a:ext cx="39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Плещеева, д. 14А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16" y="1363765"/>
            <a:ext cx="1632565" cy="3535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627784" y="966291"/>
            <a:ext cx="39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Коненкова, д. 17</a:t>
            </a:r>
          </a:p>
        </p:txBody>
      </p:sp>
    </p:spTree>
    <p:extLst>
      <p:ext uri="{BB962C8B-B14F-4D97-AF65-F5344CB8AC3E}">
        <p14:creationId xmlns:p14="http://schemas.microsoft.com/office/powerpoint/2010/main" val="38569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491880" y="6453336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18232" y="5229201"/>
            <a:ext cx="8526373" cy="126352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В 2025 году в рамках капитального ремонта в районе Бибирево было заменено 16 лифтов в 2 многоквартирных домах силами подрядной организации АО «ЩЕРБИНСКИЙ ЛИФТОСТРОИТЕЛЬНЫЙ ЗАВОД» по адресам: ул. Коненкова д.6А (8 лифтов) и ул. Коненкова д.8В (8 лифтов). </a:t>
            </a:r>
          </a:p>
          <a:p>
            <a:pPr marL="45720" indent="0"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382346" y="344236"/>
            <a:ext cx="6512511" cy="78982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0" dir="5400000" sy="-100000" algn="bl" rotWithShape="0"/>
                </a:effectLst>
              </a:rPr>
              <a:t>Капитальный ремонт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3940" y="4699487"/>
            <a:ext cx="39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Коненкова, д. 6А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38601" y="4677687"/>
            <a:ext cx="39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Коненкова, д. 8В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46" y="1080275"/>
            <a:ext cx="2645132" cy="3526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25" y="1080275"/>
            <a:ext cx="2645132" cy="35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62912"/>
            <a:ext cx="6512511" cy="114986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Капитальный ремонт поликлиник по новому московскому стандарту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1619672" y="5229200"/>
            <a:ext cx="6310317" cy="1409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поликлиника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«ДГП № 125 ДЗМ» филиал №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Лескова,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8Б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00159"/>
            <a:ext cx="4970665" cy="372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5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21278</TotalTime>
  <Words>2700</Words>
  <Application>Microsoft Office PowerPoint</Application>
  <PresentationFormat>Экран (4:3)</PresentationFormat>
  <Paragraphs>349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Georgia</vt:lpstr>
      <vt:lpstr>Times New Roman</vt:lpstr>
      <vt:lpstr>Trebuchet MS</vt:lpstr>
      <vt:lpstr>YS Text</vt:lpstr>
      <vt:lpstr>Воздушный поток</vt:lpstr>
      <vt:lpstr>Доклад  главы управы района Бибирево  города Москвы Волошина  Артема Альбертовича   «Об итогах выполнения программы комплексного развития района Бибирево в 2025 году»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Капитальный ремонт поликлиник по новому московскому стандарту</vt:lpstr>
      <vt:lpstr>Программа «Моя школа»</vt:lpstr>
      <vt:lpstr>Презентация PowerPoint</vt:lpstr>
      <vt:lpstr>Участие в работе по предупреждению и  ликвидации чрезвычайных ситуаций и  обеспечению пожарной безопасности</vt:lpstr>
      <vt:lpstr>Участие в работе по предупреждению и  ликвидации чрезвычайных ситуаций и  обеспечению пожарной безопасности</vt:lpstr>
      <vt:lpstr>Работа с должниками за ЖКУ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управы района Бибирево Петроченкова  Сергея Михайловича «Об итогах выполнения Программы комплексного развития района Бибирево в 2015 году»</dc:title>
  <dc:creator>Ломакина Екатерина Ивановна</dc:creator>
  <cp:lastModifiedBy>Acer</cp:lastModifiedBy>
  <cp:revision>741</cp:revision>
  <cp:lastPrinted>2024-02-27T13:36:40Z</cp:lastPrinted>
  <dcterms:created xsi:type="dcterms:W3CDTF">2016-03-23T14:24:02Z</dcterms:created>
  <dcterms:modified xsi:type="dcterms:W3CDTF">2026-03-19T11:38:03Z</dcterms:modified>
</cp:coreProperties>
</file>